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3A6F2-688A-456E-A034-7D2B3A5212E1}" type="datetimeFigureOut">
              <a:rPr lang="fr-FR" smtClean="0"/>
              <a:t>01/12/2019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51C1-3F02-4443-8ACA-88693F7301C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159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CB2EF-00C4-4DEA-A924-19299DC5F879}" type="datetimeFigureOut">
              <a:rPr lang="fr-FR" smtClean="0"/>
              <a:t>01/12/2019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D4F83-21FB-42ED-94B3-C078F05A7CF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071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EA05-3D3B-48E9-ABBF-D124FBA5FFA0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37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4A35-394D-4E1E-83A9-C9DF331CD919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60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A15-6260-4F29-B14D-CC6AE6C54133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52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0FE-BA26-49FF-B2C9-BB4359676794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5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E20-481D-495B-93B3-A8723E988F1E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10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F5AD-F9CD-4D16-AD30-D987D2EFEA8A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92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13-735D-46B3-AEB0-B908A768F0B9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08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C76-43F2-4BCF-8EC3-BDF03A62F0D1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6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C066-4AB4-469A-AB7B-735A1416FDD8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2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1BA3-56BD-4543-83CE-8F8EA43C2EED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88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8694-D292-4C84-9A9A-58AB9A562AAE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21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CED26-E279-48A9-A13F-FD885DF3F5F1}" type="datetime1">
              <a:rPr lang="fr-FR" smtClean="0"/>
              <a:t>01/12/2019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8A0B-E246-4B06-BE97-8FF9CC9712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72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8900" y="1744663"/>
            <a:ext cx="9144000" cy="2387600"/>
          </a:xfrm>
        </p:spPr>
        <p:txBody>
          <a:bodyPr/>
          <a:lstStyle/>
          <a:p>
            <a:r>
              <a:rPr lang="fr-FR" b="1" dirty="0"/>
              <a:t>Le droit au séjour des personnes âgées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39900" y="4437062"/>
            <a:ext cx="8928100" cy="82073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30 novembre 2019</a:t>
            </a:r>
          </a:p>
          <a:p>
            <a:r>
              <a:rPr lang="fr-FR" dirty="0"/>
              <a:t>Georges </a:t>
            </a:r>
            <a:r>
              <a:rPr lang="fr-FR" dirty="0" err="1"/>
              <a:t>Schram</a:t>
            </a:r>
            <a:r>
              <a:rPr lang="fr-FR"/>
              <a:t> – Dominique Margot</a:t>
            </a:r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1270000" y="195263"/>
            <a:ext cx="9144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225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visa de circulation ou visa Schengen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Défini par le Code communautaire des visas</a:t>
            </a:r>
          </a:p>
          <a:p>
            <a:r>
              <a:rPr lang="fr-FR" dirty="0"/>
              <a:t>Délivré par les consulats des pays de l’UE du périmètre Schengen</a:t>
            </a:r>
          </a:p>
          <a:p>
            <a:r>
              <a:rPr lang="fr-FR" dirty="0"/>
              <a:t>Permet de circuler dans l’Espace Schengen, et non de s’installer</a:t>
            </a:r>
          </a:p>
          <a:p>
            <a:r>
              <a:rPr lang="fr-FR" dirty="0"/>
              <a:t>Séjour limité à 90 jours par période de 180 jours, en entrée unique ou multiples</a:t>
            </a:r>
          </a:p>
          <a:p>
            <a:r>
              <a:rPr lang="fr-FR" dirty="0"/>
              <a:t>Durée de validité du visa : maximum 5 ans</a:t>
            </a:r>
          </a:p>
          <a:p>
            <a:r>
              <a:rPr lang="fr-FR" dirty="0"/>
              <a:t>Recours  contre le refus : CRRV, TA et CE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049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41540"/>
            <a:ext cx="10515600" cy="1017917"/>
          </a:xfrm>
        </p:spPr>
        <p:txBody>
          <a:bodyPr/>
          <a:lstStyle/>
          <a:p>
            <a:r>
              <a:rPr lang="fr-FR" b="1" dirty="0"/>
              <a:t>Demande de naturalisation par décret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5721"/>
            <a:ext cx="10515600" cy="474519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naturalisation n’est pas un droit</a:t>
            </a:r>
          </a:p>
          <a:p>
            <a:r>
              <a:rPr lang="fr-FR" dirty="0"/>
              <a:t>Conditions légales pour demander : </a:t>
            </a:r>
          </a:p>
          <a:p>
            <a:pPr lvl="1"/>
            <a:r>
              <a:rPr lang="fr-FR" dirty="0"/>
              <a:t>Etre majeur</a:t>
            </a:r>
          </a:p>
          <a:p>
            <a:pPr lvl="1"/>
            <a:r>
              <a:rPr lang="fr-FR" dirty="0"/>
              <a:t>Résidence régulière et habituelle en France depuis au moins 5 ans</a:t>
            </a:r>
          </a:p>
          <a:p>
            <a:pPr lvl="1"/>
            <a:r>
              <a:rPr lang="fr-FR" dirty="0"/>
              <a:t>Ce délai est ramené à 2 ans  si enseignement supérieur pendant 2 ans et diplôme français ou si services  importants rendus à la France</a:t>
            </a:r>
          </a:p>
          <a:p>
            <a:pPr lvl="1"/>
            <a:r>
              <a:rPr lang="fr-FR" dirty="0"/>
              <a:t>Ce délai est supprimé si statut de réfugié, service militaire français,  ressortissant d’un Etat dont l’une des langues officielles est le français, langue maternelle est le français, scolarisation d’au moins 5 ans en langue française, services exceptionnels rendus à la France</a:t>
            </a:r>
          </a:p>
          <a:p>
            <a:pPr lvl="1"/>
            <a:r>
              <a:rPr lang="fr-FR" dirty="0"/>
              <a:t>Centre des attaches familiales et professionnelles en France</a:t>
            </a:r>
          </a:p>
          <a:p>
            <a:pPr lvl="1"/>
            <a:r>
              <a:rPr lang="fr-FR" dirty="0"/>
              <a:t>Ressources stables et suffisantes, personnelles ou procurées par un tiers : conjoint, pacs, concubin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597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6046"/>
            <a:ext cx="10515600" cy="810882"/>
          </a:xfrm>
        </p:spPr>
        <p:txBody>
          <a:bodyPr/>
          <a:lstStyle/>
          <a:p>
            <a:r>
              <a:rPr lang="fr-FR" b="1" dirty="0"/>
              <a:t>Demande de naturalisation par décret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9959" y="1259458"/>
            <a:ext cx="10515600" cy="4969264"/>
          </a:xfrm>
        </p:spPr>
        <p:txBody>
          <a:bodyPr>
            <a:normAutofit fontScale="25000" lnSpcReduction="20000"/>
          </a:bodyPr>
          <a:lstStyle/>
          <a:p>
            <a:r>
              <a:rPr lang="fr-FR" sz="11200" dirty="0"/>
              <a:t>Procédure</a:t>
            </a:r>
            <a:r>
              <a:rPr lang="fr-FR" sz="8600" dirty="0"/>
              <a:t> :</a:t>
            </a:r>
          </a:p>
          <a:p>
            <a:pPr lvl="1"/>
            <a:r>
              <a:rPr lang="fr-FR" sz="9600" dirty="0"/>
              <a:t>Enquête de police ou de gendarmerie,</a:t>
            </a:r>
          </a:p>
          <a:p>
            <a:pPr lvl="1"/>
            <a:r>
              <a:rPr lang="fr-FR" sz="9600" dirty="0"/>
              <a:t>Comportement civique</a:t>
            </a:r>
          </a:p>
          <a:p>
            <a:pPr lvl="1"/>
            <a:r>
              <a:rPr lang="fr-FR" sz="9600" dirty="0"/>
              <a:t>Maîtrise de la langue française</a:t>
            </a:r>
          </a:p>
          <a:p>
            <a:pPr lvl="1"/>
            <a:r>
              <a:rPr lang="fr-FR" sz="9600" dirty="0"/>
              <a:t>Assimilation à la communauté française</a:t>
            </a:r>
          </a:p>
          <a:p>
            <a:pPr lvl="1"/>
            <a:r>
              <a:rPr lang="fr-FR" sz="9600" dirty="0"/>
              <a:t>Dossier à remplir et  une dizaine de justificatifs à fournir</a:t>
            </a:r>
          </a:p>
          <a:p>
            <a:pPr lvl="1"/>
            <a:r>
              <a:rPr lang="fr-FR" sz="9600" dirty="0"/>
              <a:t>Tenir la préfecture informée de tout changement dans la situation personnelle</a:t>
            </a:r>
          </a:p>
          <a:p>
            <a:pPr lvl="1"/>
            <a:r>
              <a:rPr lang="fr-FR" sz="9600" dirty="0"/>
              <a:t>La procédure peut prendre plusieurs années</a:t>
            </a:r>
          </a:p>
          <a:p>
            <a:pPr lvl="1"/>
            <a:endParaRPr lang="fr-FR" sz="9600" dirty="0"/>
          </a:p>
          <a:p>
            <a:r>
              <a:rPr lang="fr-FR" sz="11200" dirty="0"/>
              <a:t>Décision</a:t>
            </a:r>
            <a:r>
              <a:rPr lang="fr-FR" sz="8000" dirty="0"/>
              <a:t> :</a:t>
            </a:r>
          </a:p>
          <a:p>
            <a:pPr lvl="1"/>
            <a:r>
              <a:rPr lang="fr-FR" sz="9600" dirty="0"/>
              <a:t>Accord</a:t>
            </a:r>
          </a:p>
          <a:p>
            <a:pPr lvl="1"/>
            <a:r>
              <a:rPr lang="fr-FR" sz="9600" dirty="0"/>
              <a:t>Refus </a:t>
            </a:r>
          </a:p>
          <a:p>
            <a:pPr lvl="1"/>
            <a:r>
              <a:rPr lang="fr-FR" sz="9600"/>
              <a:t>Ajournement</a:t>
            </a:r>
            <a:endParaRPr lang="fr-FR" sz="9600" dirty="0"/>
          </a:p>
          <a:p>
            <a:pPr lvl="1"/>
            <a:endParaRPr lang="fr-FR" sz="9600" dirty="0"/>
          </a:p>
          <a:p>
            <a:pPr marL="457200" lvl="1" indent="0">
              <a:buNone/>
            </a:pPr>
            <a:r>
              <a:rPr lang="fr-FR" dirty="0"/>
              <a:t>	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12</a:t>
            </a:fld>
            <a:endParaRPr lang="fr-FR" dirty="0"/>
          </a:p>
        </p:txBody>
      </p:sp>
      <p:pic>
        <p:nvPicPr>
          <p:cNvPr id="6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83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Déroulé de l’intervention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Etre sans papiers à 60 ans ou plus</a:t>
            </a:r>
          </a:p>
          <a:p>
            <a:r>
              <a:rPr lang="fr-FR" dirty="0"/>
              <a:t>Etre en situation régulière à 60 ans ou plus</a:t>
            </a:r>
          </a:p>
          <a:p>
            <a:r>
              <a:rPr lang="fr-FR" dirty="0"/>
              <a:t>Pourquoi demander une carte de retraité ?</a:t>
            </a:r>
          </a:p>
          <a:p>
            <a:r>
              <a:rPr lang="fr-FR" dirty="0"/>
              <a:t>Pourquoi ne pas demander une carte de retraité ?</a:t>
            </a:r>
          </a:p>
          <a:p>
            <a:r>
              <a:rPr lang="fr-FR" dirty="0"/>
              <a:t>La carte de résident</a:t>
            </a:r>
          </a:p>
          <a:p>
            <a:r>
              <a:rPr lang="fr-FR" dirty="0"/>
              <a:t>La carte de résident permanent</a:t>
            </a:r>
          </a:p>
          <a:p>
            <a:r>
              <a:rPr lang="fr-FR" dirty="0"/>
              <a:t>Le visa de circulation</a:t>
            </a:r>
          </a:p>
          <a:p>
            <a:r>
              <a:rPr lang="fr-FR" dirty="0"/>
              <a:t>La naturalisation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2</a:t>
            </a:fld>
            <a:endParaRPr lang="fr-FR" dirty="0"/>
          </a:p>
        </p:txBody>
      </p:sp>
      <p:pic>
        <p:nvPicPr>
          <p:cNvPr id="7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3860800" y="6090921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99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Etre sans papiers à 60 ans et plus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 de CST en propre : </a:t>
            </a:r>
          </a:p>
          <a:p>
            <a:pPr marL="0" indent="0">
              <a:buNone/>
            </a:pPr>
            <a:r>
              <a:rPr lang="fr-FR" dirty="0"/>
              <a:t>	- salarié, soins, 10 ans de présence, humanitaire, réfugié.</a:t>
            </a:r>
          </a:p>
          <a:p>
            <a:endParaRPr lang="fr-FR" dirty="0"/>
          </a:p>
          <a:p>
            <a:r>
              <a:rPr lang="fr-FR" dirty="0"/>
              <a:t>Demande de CST en dérivé :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- liens personnels et familiaux, conjoint de français, ascendant à charge de français, famille de communautaire, conjoint de réfugié 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3</a:t>
            </a:fld>
            <a:endParaRPr lang="fr-FR" dirty="0"/>
          </a:p>
        </p:txBody>
      </p:sp>
      <p:pic>
        <p:nvPicPr>
          <p:cNvPr id="7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3860800" y="6090921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24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Etre en situation régulière  à 60 ans et plus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titre de séjour détenu jusqu’alors continue à être renouvelé tant que sont remplies les conditions de délivrance de la carte de séjour précédente.</a:t>
            </a:r>
          </a:p>
          <a:p>
            <a:endParaRPr lang="fr-FR" dirty="0"/>
          </a:p>
          <a:p>
            <a:r>
              <a:rPr lang="fr-FR" dirty="0"/>
              <a:t>Le titre de séjour détenu jusqu’alors peut ne pas être renouvelé s’il a été délivré pour soins</a:t>
            </a:r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3848100" y="6090921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50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Pourquoi demander une carte de retraité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Perte du titre de séjour</a:t>
            </a:r>
          </a:p>
          <a:p>
            <a:r>
              <a:rPr lang="fr-FR" dirty="0"/>
              <a:t>Retour dans le pays d’origine ou choix de résidence à l’étranger</a:t>
            </a:r>
          </a:p>
          <a:p>
            <a:r>
              <a:rPr lang="fr-FR" dirty="0"/>
              <a:t>Tout en conservant des attaches en France</a:t>
            </a:r>
          </a:p>
          <a:p>
            <a:r>
              <a:rPr lang="fr-FR" dirty="0"/>
              <a:t>Conditions (L317-1) :</a:t>
            </a:r>
          </a:p>
          <a:p>
            <a:pPr marL="0" indent="0">
              <a:buNone/>
            </a:pPr>
            <a:r>
              <a:rPr lang="fr-FR" dirty="0"/>
              <a:t>	- avoir détenu une carte de résident*</a:t>
            </a:r>
          </a:p>
          <a:p>
            <a:pPr marL="0" indent="0">
              <a:buNone/>
            </a:pPr>
            <a:r>
              <a:rPr lang="fr-FR" dirty="0"/>
              <a:t>	- résidence principale hors de France, </a:t>
            </a:r>
          </a:p>
          <a:p>
            <a:pPr marL="0" indent="0">
              <a:buNone/>
            </a:pPr>
            <a:r>
              <a:rPr lang="fr-FR" dirty="0"/>
              <a:t>	- séjour en France ne peut excéder un an,</a:t>
            </a:r>
          </a:p>
          <a:p>
            <a:pPr marL="0" indent="0">
              <a:buNone/>
            </a:pPr>
            <a:r>
              <a:rPr lang="fr-FR" dirty="0"/>
              <a:t>	- bénéficier d’une retraite de base de la sécurité sociale française, de droit propre ou dérivé, </a:t>
            </a:r>
          </a:p>
          <a:p>
            <a:pPr marL="0" indent="0">
              <a:buNone/>
            </a:pPr>
            <a:r>
              <a:rPr lang="fr-FR" dirty="0"/>
              <a:t>	- extension au conjoint qui a résidé régulièrement en France avec l’étranger 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06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Comment demander la carte de retraité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S’adresser au consulat de France, guichet de la préfecture, ou à la préfecture du domicile en France.</a:t>
            </a:r>
          </a:p>
          <a:p>
            <a:r>
              <a:rPr lang="fr-FR" dirty="0"/>
              <a:t>Produire : passeport, déclaration de non-polygamie, domicile principal hors de France, preuve de liquidation de la retraite de base, carte de résident*, 3 photos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87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Pourquoi ne pas demander une carte de retraité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Perte des droits sociaux hormis la retraite, </a:t>
            </a:r>
          </a:p>
          <a:p>
            <a:r>
              <a:rPr lang="fr-FR" dirty="0"/>
              <a:t>couverture maladie réduite aux urgences, pour des soins immédiats et inopinés, et seulement si l’étranger avait cotisé 15 ans à l’assurance vieillesse</a:t>
            </a:r>
          </a:p>
          <a:p>
            <a:r>
              <a:rPr lang="fr-FR" dirty="0"/>
              <a:t>Travail interdit,</a:t>
            </a:r>
          </a:p>
          <a:p>
            <a:endParaRPr lang="fr-FR" dirty="0"/>
          </a:p>
          <a:p>
            <a:r>
              <a:rPr lang="fr-FR" dirty="0"/>
              <a:t>* Attention aux absences du territoire de plus de 6 mois  pour les cartes de résident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19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 la carte de retraité à la carte de résident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L’article L314-11 ,11</a:t>
            </a:r>
            <a:r>
              <a:rPr lang="fr-FR" baseline="30000" dirty="0"/>
              <a:t>e</a:t>
            </a:r>
            <a:r>
              <a:rPr lang="fr-FR" dirty="0"/>
              <a:t> prévoit que le titulaire d’une carte de retraité « qui justifie de sa volonté de s’établir en France et d’y résider à titre principal » obtient de plein droit une carte de résident. </a:t>
            </a:r>
          </a:p>
          <a:p>
            <a:r>
              <a:rPr lang="fr-FR" dirty="0"/>
              <a:t>Aucune disposition d’application de ce texte n’est venue l’éclairer.</a:t>
            </a:r>
          </a:p>
          <a:p>
            <a:r>
              <a:rPr lang="fr-FR" dirty="0"/>
              <a:t>Et nous n’avons quasiment pas d’exemples réels pour l’instant.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88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 la carte de retraité à la carte de résident résident permanent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L’article L314-14 prévoit que la carte de résident permanent peut être délivrée sur leur demande aux titulaires d’une carte de résident (CR) obtenue sur la base des articles L314-8,  L314-8-1, L314-9, L314-11 et L314-12.</a:t>
            </a:r>
          </a:p>
          <a:p>
            <a:r>
              <a:rPr lang="fr-FR" dirty="0"/>
              <a:t> Elle est de droit dès le second renouvellement de la CR.</a:t>
            </a:r>
          </a:p>
          <a:p>
            <a:r>
              <a:rPr lang="fr-FR" dirty="0"/>
              <a:t>Elle est délivrée sans demande, lors du premier renouvellement de la CR, à l’étranger de 60 ans ou plus.</a:t>
            </a:r>
          </a:p>
          <a:p>
            <a:endParaRPr lang="fr-FR" dirty="0"/>
          </a:p>
        </p:txBody>
      </p:sp>
      <p:pic>
        <p:nvPicPr>
          <p:cNvPr id="4" name="Picture 7" descr="LaCimade_siege_LONG_ROU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232"/>
          <a:stretch>
            <a:fillRect/>
          </a:stretch>
        </p:blipFill>
        <p:spPr bwMode="auto">
          <a:xfrm>
            <a:off x="7200900" y="6090920"/>
            <a:ext cx="4876800" cy="7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A0B-E246-4B06-BE97-8FF9CC9712C4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704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809</Words>
  <Application>Microsoft Macintosh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Le droit au séjour des personnes âgées</vt:lpstr>
      <vt:lpstr>Déroulé de l’intervention</vt:lpstr>
      <vt:lpstr>Etre sans papiers à 60 ans et plus</vt:lpstr>
      <vt:lpstr>Etre en situation régulière  à 60 ans et plus</vt:lpstr>
      <vt:lpstr>Pourquoi demander une carte de retraité ?</vt:lpstr>
      <vt:lpstr>Comment demander la carte de retraité ?</vt:lpstr>
      <vt:lpstr>Pourquoi ne pas demander une carte de retraité ?</vt:lpstr>
      <vt:lpstr>De la carte de retraité à la carte de résident</vt:lpstr>
      <vt:lpstr>De la carte de retraité à la carte de résident résident permanent </vt:lpstr>
      <vt:lpstr>Le visa de circulation ou visa Schengen</vt:lpstr>
      <vt:lpstr>Demande de naturalisation par décret</vt:lpstr>
      <vt:lpstr>Demande de naturalisation par décret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droit au séjour des personnes âgées</dc:title>
  <dc:creator>Emilie GUILLEMAIN</dc:creator>
  <cp:lastModifiedBy>cimade.montreuil.dm@gmail.com</cp:lastModifiedBy>
  <cp:revision>14</cp:revision>
  <dcterms:created xsi:type="dcterms:W3CDTF">2019-11-07T11:43:05Z</dcterms:created>
  <dcterms:modified xsi:type="dcterms:W3CDTF">2019-12-01T16:47:05Z</dcterms:modified>
</cp:coreProperties>
</file>